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36" r:id="rId1"/>
  </p:sldMasterIdLst>
  <p:notesMasterIdLst>
    <p:notesMasterId r:id="rId21"/>
  </p:notesMasterIdLst>
  <p:sldIdLst>
    <p:sldId id="256" r:id="rId2"/>
    <p:sldId id="257" r:id="rId3"/>
    <p:sldId id="260" r:id="rId4"/>
    <p:sldId id="258" r:id="rId5"/>
    <p:sldId id="270" r:id="rId6"/>
    <p:sldId id="271" r:id="rId7"/>
    <p:sldId id="275" r:id="rId8"/>
    <p:sldId id="272" r:id="rId9"/>
    <p:sldId id="262" r:id="rId10"/>
    <p:sldId id="266" r:id="rId11"/>
    <p:sldId id="261" r:id="rId12"/>
    <p:sldId id="273" r:id="rId13"/>
    <p:sldId id="263" r:id="rId14"/>
    <p:sldId id="264" r:id="rId15"/>
    <p:sldId id="265" r:id="rId16"/>
    <p:sldId id="267" r:id="rId17"/>
    <p:sldId id="274" r:id="rId18"/>
    <p:sldId id="268" r:id="rId19"/>
    <p:sldId id="269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2B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184"/>
    <p:restoredTop sz="94737"/>
  </p:normalViewPr>
  <p:slideViewPr>
    <p:cSldViewPr snapToGrid="0">
      <p:cViewPr varScale="1">
        <p:scale>
          <a:sx n="81" d="100"/>
          <a:sy n="81" d="100"/>
        </p:scale>
        <p:origin x="216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4A3C0B-868E-F94A-ABE7-34FB6E4A3C28}" type="datetimeFigureOut">
              <a:rPr kumimoji="1" lang="zh-CN" altLang="en-US" smtClean="0"/>
              <a:t>2024/4/15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2253B4-03DB-4E41-9D03-26520CC073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9534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2253B4-03DB-4E41-9D03-26520CC0732D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65937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522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4/14/24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335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4/14/24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874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928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761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4/14/24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84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4/14/24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07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4/14/24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412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099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4/14/24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270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4/14/24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90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4/14/24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359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9" r:id="rId3"/>
    <p:sldLayoutId id="2147483940" r:id="rId4"/>
    <p:sldLayoutId id="2147483941" r:id="rId5"/>
    <p:sldLayoutId id="2147483942" r:id="rId6"/>
    <p:sldLayoutId id="2147483943" r:id="rId7"/>
    <p:sldLayoutId id="2147483944" r:id="rId8"/>
    <p:sldLayoutId id="2147483945" r:id="rId9"/>
    <p:sldLayoutId id="2147483946" r:id="rId10"/>
    <p:sldLayoutId id="214748394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2BBFDC-BF02-0CDB-5F0A-31ABBBDE5E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PHY2505 Midterm</a:t>
            </a:r>
            <a:endParaRPr kumimoji="1"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68D608E-6D50-66CD-D4D0-1643CA9165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>
                <a:latin typeface="+mn-ea"/>
              </a:rPr>
              <a:t>王浩哲 </a:t>
            </a:r>
            <a:r>
              <a:rPr kumimoji="1" lang="en-US" altLang="zh-CN" dirty="0">
                <a:latin typeface="+mn-ea"/>
              </a:rPr>
              <a:t>522072910008</a:t>
            </a:r>
            <a:endParaRPr kumimoji="1" lang="zh-CN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567234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C24CC4-39CD-0063-BD53-A34EED75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Problem 1 .3</a:t>
            </a:r>
            <a:br>
              <a:rPr kumimoji="1" lang="en-US" altLang="zh-CN" dirty="0"/>
            </a:br>
            <a:br>
              <a:rPr kumimoji="1" lang="en-US" altLang="zh-CN" dirty="0"/>
            </a:br>
            <a:r>
              <a:rPr kumimoji="1" lang="en-US" altLang="zh-CN" dirty="0"/>
              <a:t>Code</a:t>
            </a:r>
            <a:endParaRPr kumimoji="1"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975951D-8B63-0033-3327-9C1111AC42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983968"/>
            <a:ext cx="7315200" cy="4880919"/>
          </a:xfrm>
          <a:solidFill>
            <a:srgbClr val="2B2B2B"/>
          </a:solidFill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def </a:t>
            </a:r>
            <a:r>
              <a:rPr lang="en-US" altLang="zh-CN" sz="1100" dirty="0" err="1">
                <a:solidFill>
                  <a:srgbClr val="FFC66D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chebyshev_sum_pref_norm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(sigma_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k_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epsilon_):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p_ =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chebyshev_sum_pref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(sigma_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k_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epsilon_)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norm_ =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chebyshev_sum_pref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(sigma_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k_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np.array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([sigma_]))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return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p_ / norm_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if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__name__ == </a:t>
            </a:r>
            <a:r>
              <a:rPr lang="en-US" altLang="zh-CN" sz="1100" dirty="0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'__main__'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e =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np.linspace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(-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200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plt.plot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(e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chebyshev_sum_pref_norm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22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e)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AA492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color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=</a:t>
            </a:r>
            <a:r>
              <a:rPr lang="en-US" altLang="zh-CN" sz="1100" dirty="0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"#ff7f0e"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AA492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label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=</a:t>
            </a:r>
            <a:r>
              <a:rPr lang="en-US" altLang="zh-CN" sz="1100" dirty="0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"New"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AA492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marker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=</a:t>
            </a:r>
            <a:r>
              <a:rPr lang="en-US" altLang="zh-CN" sz="1100" dirty="0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"."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plt.plot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(e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chebyshev_sum_norm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22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e)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AA492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color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=</a:t>
            </a:r>
            <a:r>
              <a:rPr lang="en-US" altLang="zh-CN" sz="1100" dirty="0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"#1f77b4"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AA492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label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=</a:t>
            </a:r>
            <a:r>
              <a:rPr lang="en-US" altLang="zh-CN" sz="1100" dirty="0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"Old"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plt.legend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()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plt.show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()</a:t>
            </a:r>
          </a:p>
        </p:txBody>
      </p:sp>
      <p:pic>
        <p:nvPicPr>
          <p:cNvPr id="5" name="音频 4">
            <a:extLst>
              <a:ext uri="{FF2B5EF4-FFF2-40B4-BE49-F238E27FC236}">
                <a16:creationId xmlns:a16="http://schemas.microsoft.com/office/drawing/2014/main" id="{C475F29D-F875-78C0-D15B-FE12D84D08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610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696"/>
    </mc:Choice>
    <mc:Fallback>
      <p:transition spd="slow" advTm="176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5AF6A4-E54A-34F9-BF9D-C2A88C76E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Problem 1 .3</a:t>
            </a:r>
            <a:br>
              <a:rPr kumimoji="1" lang="en-US" altLang="zh-CN" dirty="0"/>
            </a:br>
            <a:br>
              <a:rPr kumimoji="1" lang="en-US" altLang="zh-CN" dirty="0"/>
            </a:br>
            <a:r>
              <a:rPr kumimoji="1" lang="en-US" altLang="zh-CN" dirty="0"/>
              <a:t>Result</a:t>
            </a:r>
            <a:endParaRPr kumimoji="1" lang="zh-CN" altLang="en-US" dirty="0"/>
          </a:p>
        </p:txBody>
      </p:sp>
      <p:pic>
        <p:nvPicPr>
          <p:cNvPr id="13" name="内容占位符 12">
            <a:extLst>
              <a:ext uri="{FF2B5EF4-FFF2-40B4-BE49-F238E27FC236}">
                <a16:creationId xmlns:a16="http://schemas.microsoft.com/office/drawing/2014/main" id="{E093F001-10DC-ED42-D1A8-807418EF73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rcRect/>
          <a:stretch/>
        </p:blipFill>
        <p:spPr>
          <a:xfrm>
            <a:off x="4756537" y="1276157"/>
            <a:ext cx="5740915" cy="4305686"/>
          </a:xfrm>
        </p:spPr>
      </p:pic>
      <p:pic>
        <p:nvPicPr>
          <p:cNvPr id="4" name="音频 3">
            <a:extLst>
              <a:ext uri="{FF2B5EF4-FFF2-40B4-BE49-F238E27FC236}">
                <a16:creationId xmlns:a16="http://schemas.microsoft.com/office/drawing/2014/main" id="{D3842520-E33C-CF81-CEC2-607288C4BF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820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06"/>
    </mc:Choice>
    <mc:Fallback>
      <p:transition spd="slow" advTm="169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C24CC4-39CD-0063-BD53-A34EED75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Problem 1 .4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9AC7742-2249-0FE9-BB6A-952E6C119E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3328" y="1624811"/>
            <a:ext cx="6166018" cy="3599234"/>
          </a:xfrm>
          <a:prstGeom prst="rect">
            <a:avLst/>
          </a:prstGeom>
        </p:spPr>
      </p:pic>
      <p:pic>
        <p:nvPicPr>
          <p:cNvPr id="7" name="音频 6">
            <a:extLst>
              <a:ext uri="{FF2B5EF4-FFF2-40B4-BE49-F238E27FC236}">
                <a16:creationId xmlns:a16="http://schemas.microsoft.com/office/drawing/2014/main" id="{6BE86CBB-CC4B-8818-7BEE-B29B954179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186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455"/>
    </mc:Choice>
    <mc:Fallback>
      <p:transition spd="slow" advTm="274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C24CC4-39CD-0063-BD53-A34EED75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Problem 1 .4</a:t>
            </a:r>
            <a:br>
              <a:rPr kumimoji="1" lang="en-US" altLang="zh-CN" dirty="0"/>
            </a:br>
            <a:br>
              <a:rPr kumimoji="1" lang="en-US" altLang="zh-CN" dirty="0"/>
            </a:br>
            <a:r>
              <a:rPr kumimoji="1" lang="en-US" altLang="zh-CN" dirty="0"/>
              <a:t>Code</a:t>
            </a:r>
            <a:endParaRPr kumimoji="1"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975951D-8B63-0033-3327-9C1111AC4286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rgbClr val="2B2B2B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import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numpy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as 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import 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banded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def </a:t>
            </a:r>
            <a:r>
              <a:rPr lang="en-US" altLang="zh-CN" sz="1300" dirty="0" err="1">
                <a:solidFill>
                  <a:srgbClr val="FFC66D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qreigen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(A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num):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for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in </a:t>
            </a:r>
            <a:r>
              <a:rPr lang="en-US" altLang="zh-CN" sz="1300" dirty="0">
                <a:solidFill>
                  <a:srgbClr val="8888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range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(num):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v =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np.diag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(A)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q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 =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banded.qr_decomposition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(A)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A =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np.dot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(r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q)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tol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= </a:t>
            </a:r>
            <a:r>
              <a:rPr lang="en-US" altLang="zh-CN" sz="1300" dirty="0">
                <a:solidFill>
                  <a:srgbClr val="8888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max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np.diag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(A)) - </a:t>
            </a:r>
            <a:r>
              <a:rPr lang="en-US" altLang="zh-CN" sz="1300" dirty="0">
                <a:solidFill>
                  <a:srgbClr val="8888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max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(v)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if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np.abs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tol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 &lt; </a:t>
            </a:r>
            <a:r>
              <a:rPr lang="en-US" altLang="zh-CN" sz="13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1e-6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    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break</a:t>
            </a:r>
            <a:b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return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np.diag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(A)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if 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__name__ == </a:t>
            </a:r>
            <a:r>
              <a:rPr lang="en-US" altLang="zh-CN" sz="1300" dirty="0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'__main__'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central_diag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=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np.loadtxt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300" dirty="0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"</a:t>
            </a:r>
            <a:r>
              <a:rPr lang="en-US" altLang="zh-CN" sz="1300" dirty="0" err="1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central_diag.txt</a:t>
            </a:r>
            <a:r>
              <a:rPr lang="en-US" altLang="zh-CN" sz="1300" dirty="0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"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300" dirty="0">
                <a:solidFill>
                  <a:srgbClr val="8888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float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up_diag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=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np.loadtxt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300" dirty="0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"</a:t>
            </a:r>
            <a:r>
              <a:rPr lang="en-US" altLang="zh-CN" sz="1300" dirty="0" err="1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up_diag.txt</a:t>
            </a:r>
            <a:r>
              <a:rPr lang="en-US" altLang="zh-CN" sz="1300" dirty="0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"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300" dirty="0">
                <a:solidFill>
                  <a:srgbClr val="8888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float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H =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np.diag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central_diag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 +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np.diag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up_diag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300" dirty="0">
                <a:solidFill>
                  <a:srgbClr val="AA492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k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=</a:t>
            </a:r>
            <a:r>
              <a:rPr lang="en-US" altLang="zh-CN" sz="13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 +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np.diag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up_diag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300" dirty="0">
                <a:solidFill>
                  <a:srgbClr val="AA492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k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=-</a:t>
            </a:r>
            <a:r>
              <a:rPr lang="en-US" altLang="zh-CN" sz="13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sol =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np.linalg.eigvals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(H)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sol.sort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()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300" dirty="0">
                <a:solidFill>
                  <a:srgbClr val="8888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print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(sol)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s =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qreigen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(H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3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200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s =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np.sort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(s)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300" dirty="0">
                <a:solidFill>
                  <a:srgbClr val="8888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print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(s)</a:t>
            </a:r>
          </a:p>
        </p:txBody>
      </p:sp>
      <p:pic>
        <p:nvPicPr>
          <p:cNvPr id="5" name="音频 4">
            <a:extLst>
              <a:ext uri="{FF2B5EF4-FFF2-40B4-BE49-F238E27FC236}">
                <a16:creationId xmlns:a16="http://schemas.microsoft.com/office/drawing/2014/main" id="{0FC76FC6-6501-845C-A5EE-10234DFCBC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723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310"/>
    </mc:Choice>
    <mc:Fallback>
      <p:transition spd="slow" advTm="813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C24CC4-39CD-0063-BD53-A34EED75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Problem 1 .4</a:t>
            </a:r>
            <a:br>
              <a:rPr kumimoji="1" lang="en-US" altLang="zh-CN" dirty="0"/>
            </a:br>
            <a:br>
              <a:rPr kumimoji="1" lang="en-US" altLang="zh-CN" dirty="0"/>
            </a:br>
            <a:r>
              <a:rPr kumimoji="1" lang="en-US" altLang="zh-CN" dirty="0"/>
              <a:t>Code</a:t>
            </a:r>
            <a:endParaRPr kumimoji="1"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975951D-8B63-0033-3327-9C1111AC42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993892"/>
          </a:xfrm>
          <a:solidFill>
            <a:srgbClr val="2B2B2B"/>
          </a:solidFill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import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numpy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as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np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</a:b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</a:b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def </a:t>
            </a:r>
            <a:r>
              <a:rPr lang="en-US" altLang="zh-CN" sz="1100" dirty="0" err="1">
                <a:solidFill>
                  <a:srgbClr val="FFC66D"/>
                </a:solidFill>
                <a:effectLst/>
                <a:highlight>
                  <a:srgbClr val="2B2B2B"/>
                </a:highlight>
              </a:rPr>
              <a:t>qr_decomposition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(A):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   </a:t>
            </a:r>
            <a:r>
              <a:rPr lang="en-US" altLang="zh-CN" sz="1100" i="1" dirty="0">
                <a:solidFill>
                  <a:srgbClr val="629755"/>
                </a:solidFill>
                <a:effectLst/>
                <a:highlight>
                  <a:srgbClr val="2B2B2B"/>
                </a:highlight>
              </a:rPr>
              <a:t>"""</a:t>
            </a:r>
            <a:br>
              <a:rPr lang="en-US" altLang="zh-CN" sz="1100" i="1" dirty="0">
                <a:solidFill>
                  <a:srgbClr val="629755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i="1" dirty="0">
                <a:solidFill>
                  <a:srgbClr val="629755"/>
                </a:solidFill>
                <a:effectLst/>
                <a:highlight>
                  <a:srgbClr val="2B2B2B"/>
                </a:highlight>
              </a:rPr>
              <a:t>    QR decomposition of a tridiagonal matrix A.</a:t>
            </a:r>
            <a:br>
              <a:rPr lang="en-US" altLang="zh-CN" sz="1100" i="1" dirty="0">
                <a:solidFill>
                  <a:srgbClr val="629755"/>
                </a:solidFill>
                <a:effectLst/>
                <a:highlight>
                  <a:srgbClr val="2B2B2B"/>
                </a:highlight>
              </a:rPr>
            </a:br>
            <a:br>
              <a:rPr lang="en-US" altLang="zh-CN" sz="1100" i="1" dirty="0">
                <a:solidFill>
                  <a:srgbClr val="629755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i="1" dirty="0">
                <a:solidFill>
                  <a:srgbClr val="629755"/>
                </a:solidFill>
                <a:effectLst/>
                <a:highlight>
                  <a:srgbClr val="2B2B2B"/>
                </a:highlight>
              </a:rPr>
              <a:t>    </a:t>
            </a:r>
            <a:r>
              <a:rPr lang="en-US" altLang="zh-CN" sz="1100" b="1" i="1" dirty="0">
                <a:solidFill>
                  <a:srgbClr val="629755"/>
                </a:solidFill>
                <a:effectLst/>
                <a:highlight>
                  <a:srgbClr val="2B2B2B"/>
                </a:highlight>
              </a:rPr>
              <a:t>:param</a:t>
            </a:r>
            <a:r>
              <a:rPr lang="en-US" altLang="zh-CN" sz="1100" i="1" dirty="0">
                <a:solidFill>
                  <a:srgbClr val="629755"/>
                </a:solidFill>
                <a:effectLst/>
                <a:highlight>
                  <a:srgbClr val="2B2B2B"/>
                </a:highlight>
              </a:rPr>
              <a:t> A: a tridiagonal matrix.</a:t>
            </a:r>
            <a:br>
              <a:rPr lang="en-US" altLang="zh-CN" sz="1100" i="1" dirty="0">
                <a:solidFill>
                  <a:srgbClr val="629755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i="1" dirty="0">
                <a:solidFill>
                  <a:srgbClr val="629755"/>
                </a:solidFill>
                <a:effectLst/>
                <a:highlight>
                  <a:srgbClr val="2B2B2B"/>
                </a:highlight>
              </a:rPr>
              <a:t>    </a:t>
            </a:r>
            <a:r>
              <a:rPr lang="en-US" altLang="zh-CN" sz="1100" b="1" i="1" dirty="0">
                <a:solidFill>
                  <a:srgbClr val="629755"/>
                </a:solidFill>
                <a:effectLst/>
                <a:highlight>
                  <a:srgbClr val="2B2B2B"/>
                </a:highlight>
              </a:rPr>
              <a:t>:return</a:t>
            </a:r>
            <a:r>
              <a:rPr lang="en-US" altLang="zh-CN" sz="1100" i="1" dirty="0">
                <a:solidFill>
                  <a:srgbClr val="629755"/>
                </a:solidFill>
                <a:effectLst/>
                <a:highlight>
                  <a:srgbClr val="2B2B2B"/>
                </a:highlight>
              </a:rPr>
              <a:t>: the result of the decomposition. </a:t>
            </a:r>
            <a:r>
              <a:rPr lang="en-US" altLang="zh-CN" sz="1100" i="1" dirty="0" err="1">
                <a:solidFill>
                  <a:srgbClr val="629755"/>
                </a:solidFill>
                <a:effectLst/>
                <a:highlight>
                  <a:srgbClr val="2B2B2B"/>
                </a:highlight>
              </a:rPr>
              <a:t>i.e</a:t>
            </a:r>
            <a:r>
              <a:rPr lang="en-US" altLang="zh-CN" sz="1100" i="1" dirty="0">
                <a:solidFill>
                  <a:srgbClr val="629755"/>
                </a:solidFill>
                <a:effectLst/>
                <a:highlight>
                  <a:srgbClr val="2B2B2B"/>
                </a:highlight>
              </a:rPr>
              <a:t> Q, R.</a:t>
            </a:r>
            <a:br>
              <a:rPr lang="en-US" altLang="zh-CN" sz="1100" i="1" dirty="0">
                <a:solidFill>
                  <a:srgbClr val="629755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i="1" dirty="0">
                <a:solidFill>
                  <a:srgbClr val="629755"/>
                </a:solidFill>
                <a:effectLst/>
                <a:highlight>
                  <a:srgbClr val="2B2B2B"/>
                </a:highlight>
              </a:rPr>
              <a:t>    """</a:t>
            </a:r>
            <a:br>
              <a:rPr lang="en-US" altLang="zh-CN" sz="1100" i="1" dirty="0">
                <a:solidFill>
                  <a:srgbClr val="629755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i="1" dirty="0">
                <a:solidFill>
                  <a:srgbClr val="629755"/>
                </a:solidFill>
                <a:effectLst/>
                <a:highlight>
                  <a:srgbClr val="2B2B2B"/>
                </a:highlight>
              </a:rPr>
              <a:t>    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if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A.shape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[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</a:rPr>
              <a:t>0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] !=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A.shape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[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</a:rPr>
              <a:t>1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]: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       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raise </a:t>
            </a:r>
            <a:r>
              <a:rPr lang="en-US" altLang="zh-CN" sz="1100" dirty="0" err="1">
                <a:solidFill>
                  <a:srgbClr val="8888C6"/>
                </a:solidFill>
                <a:effectLst/>
                <a:highlight>
                  <a:srgbClr val="2B2B2B"/>
                </a:highlight>
              </a:rPr>
              <a:t>ValueError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(</a:t>
            </a:r>
            <a:r>
              <a:rPr lang="en-US" altLang="zh-CN" sz="1100" dirty="0">
                <a:solidFill>
                  <a:srgbClr val="6A8759"/>
                </a:solidFill>
                <a:effectLst/>
                <a:highlight>
                  <a:srgbClr val="2B2B2B"/>
                </a:highlight>
              </a:rPr>
              <a:t>'Input Matrix must be square'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)  </a:t>
            </a:r>
            <a: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  <a:t># Error handle</a:t>
            </a:r>
            <a:b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</a:br>
            <a:b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  <a:t>   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dimension =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A.shape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[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</a:rPr>
              <a:t>0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]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   A_ =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np.copy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(A)  </a:t>
            </a:r>
            <a: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  <a:t># Separate the following operations from the original matrix A</a:t>
            </a:r>
            <a:b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  <a:t>   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Q_ =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np.zeros_like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(A_)  </a:t>
            </a:r>
            <a: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  <a:t># Initialize Q</a:t>
            </a:r>
            <a:b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  <a:t>   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R_ =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np.zeros_like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(A_)  </a:t>
            </a:r>
            <a: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  <a:t># Initialize R</a:t>
            </a:r>
            <a:b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</a:br>
            <a:b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  <a:t>    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for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i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in </a:t>
            </a:r>
            <a:r>
              <a:rPr lang="en-US" altLang="zh-CN" sz="1100" dirty="0">
                <a:solidFill>
                  <a:srgbClr val="8888C6"/>
                </a:solidFill>
                <a:effectLst/>
                <a:highlight>
                  <a:srgbClr val="2B2B2B"/>
                </a:highlight>
              </a:rPr>
              <a:t>range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(dimension):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       </a:t>
            </a:r>
            <a: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  <a:t># Gram-Schmidt orthogonality</a:t>
            </a:r>
            <a:b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  <a:t>       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u_ =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np.copy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(A_[: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,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i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])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       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for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j 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in </a:t>
            </a:r>
            <a:r>
              <a:rPr lang="en-US" altLang="zh-CN" sz="1100" dirty="0">
                <a:solidFill>
                  <a:srgbClr val="8888C6"/>
                </a:solidFill>
                <a:effectLst/>
                <a:highlight>
                  <a:srgbClr val="2B2B2B"/>
                </a:highlight>
              </a:rPr>
              <a:t>range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(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i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):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           dot = 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</a:rPr>
              <a:t>0</a:t>
            </a:r>
            <a:b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</a:rPr>
              <a:t>            </a:t>
            </a:r>
            <a: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  <a:t># Only calculate the non-zero elements</a:t>
            </a:r>
            <a:b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  <a:t>            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if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i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!= 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</a:rPr>
              <a:t>0 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and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i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!= dimension - 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</a:rPr>
              <a:t>1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: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               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for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k 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in </a:t>
            </a:r>
            <a:r>
              <a:rPr lang="en-US" altLang="zh-CN" sz="1100" dirty="0">
                <a:solidFill>
                  <a:srgbClr val="8888C6"/>
                </a:solidFill>
                <a:effectLst/>
                <a:highlight>
                  <a:srgbClr val="2B2B2B"/>
                </a:highlight>
              </a:rPr>
              <a:t>range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(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</a:rPr>
              <a:t>3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):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                   dot += Q_[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i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- 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</a:rPr>
              <a:t>1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+ k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,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j] * A_[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i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- 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</a:rPr>
              <a:t>1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+ k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,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i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]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           </a:t>
            </a:r>
            <a: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  <a:t># For the first and the last columns, there are only two non-zero elements</a:t>
            </a:r>
            <a:b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</a:rPr>
              <a:t>            </a:t>
            </a:r>
            <a:r>
              <a:rPr lang="en-US" altLang="zh-CN" sz="1100" dirty="0" err="1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elif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i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== 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</a:rPr>
              <a:t>0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: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               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for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k 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in </a:t>
            </a:r>
            <a:r>
              <a:rPr lang="en-US" altLang="zh-CN" sz="1100" dirty="0">
                <a:solidFill>
                  <a:srgbClr val="8888C6"/>
                </a:solidFill>
                <a:effectLst/>
                <a:highlight>
                  <a:srgbClr val="2B2B2B"/>
                </a:highlight>
              </a:rPr>
              <a:t>range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(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</a:rPr>
              <a:t>2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):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                   dot += Q_[k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,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j] * A_[k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,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i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]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           </a:t>
            </a:r>
            <a:r>
              <a:rPr lang="en-US" altLang="zh-CN" sz="1100" dirty="0" err="1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elif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i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== dimension - 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</a:rPr>
              <a:t>1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: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               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for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k 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in </a:t>
            </a:r>
            <a:r>
              <a:rPr lang="en-US" altLang="zh-CN" sz="1100" dirty="0">
                <a:solidFill>
                  <a:srgbClr val="8888C6"/>
                </a:solidFill>
                <a:effectLst/>
                <a:highlight>
                  <a:srgbClr val="2B2B2B"/>
                </a:highlight>
              </a:rPr>
              <a:t>range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(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</a:rPr>
              <a:t>2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):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                   dot += Q_[dimension - 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</a:rPr>
              <a:t>1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- k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,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j] * A_[dimension - 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</a:rPr>
              <a:t>1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- k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,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i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]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           u_ -= dot * Q_[: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,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j]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        Q_[: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</a:rPr>
              <a:t>,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i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] = u_ /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np.linalg.norm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</a:rPr>
              <a:t>(u_)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7EAD61-1B42-5F55-AA18-5714894B67DB}"/>
              </a:ext>
            </a:extLst>
          </p:cNvPr>
          <p:cNvSpPr txBox="1"/>
          <p:nvPr/>
        </p:nvSpPr>
        <p:spPr>
          <a:xfrm>
            <a:off x="3869268" y="494776"/>
            <a:ext cx="2531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>
                <a:solidFill>
                  <a:srgbClr val="FFC000"/>
                </a:solidFill>
              </a:rPr>
              <a:t>banded.py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pic>
        <p:nvPicPr>
          <p:cNvPr id="6" name="音频 5">
            <a:extLst>
              <a:ext uri="{FF2B5EF4-FFF2-40B4-BE49-F238E27FC236}">
                <a16:creationId xmlns:a16="http://schemas.microsoft.com/office/drawing/2014/main" id="{3500F73C-F36D-F54C-2F94-D2CE54C5B0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772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766"/>
    </mc:Choice>
    <mc:Fallback>
      <p:transition spd="slow" advTm="72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C24CC4-39CD-0063-BD53-A34EED75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Problem 1 .4</a:t>
            </a:r>
            <a:br>
              <a:rPr kumimoji="1" lang="en-US" altLang="zh-CN" dirty="0"/>
            </a:br>
            <a:br>
              <a:rPr kumimoji="1" lang="en-US" altLang="zh-CN" dirty="0"/>
            </a:br>
            <a:r>
              <a:rPr kumimoji="1" lang="en-US" altLang="zh-CN" dirty="0"/>
              <a:t>Code</a:t>
            </a:r>
            <a:endParaRPr kumimoji="1"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975951D-8B63-0033-3327-9C1111AC4286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rgbClr val="2B2B2B"/>
          </a:solidFill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1300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# Get R</a:t>
            </a:r>
            <a:br>
              <a:rPr lang="en-US" altLang="zh-CN" sz="1300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R_[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 =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np.linalg.norm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(u_)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for 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j 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in </a:t>
            </a:r>
            <a:r>
              <a:rPr lang="en-US" altLang="zh-CN" sz="1300" dirty="0">
                <a:solidFill>
                  <a:srgbClr val="8888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range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):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dot = </a:t>
            </a:r>
            <a:r>
              <a:rPr lang="en-US" altLang="zh-CN" sz="13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</a:t>
            </a:r>
            <a:br>
              <a:rPr lang="en-US" altLang="zh-CN" sz="13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if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!= </a:t>
            </a:r>
            <a:r>
              <a:rPr lang="en-US" altLang="zh-CN" sz="13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 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and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!= dimension - </a:t>
            </a:r>
            <a:r>
              <a:rPr lang="en-US" altLang="zh-CN" sz="13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    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for 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k 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in </a:t>
            </a:r>
            <a:r>
              <a:rPr lang="en-US" altLang="zh-CN" sz="1300" dirty="0">
                <a:solidFill>
                  <a:srgbClr val="8888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range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3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3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):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        dot += Q_[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- </a:t>
            </a:r>
            <a:r>
              <a:rPr lang="en-US" altLang="zh-CN" sz="13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 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+ k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j] * A_[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- </a:t>
            </a:r>
            <a:r>
              <a:rPr lang="en-US" altLang="zh-CN" sz="13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 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+ k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</a:t>
            </a:r>
            <a:r>
              <a:rPr lang="en-US" altLang="zh-CN" sz="1300" dirty="0" err="1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elif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== </a:t>
            </a:r>
            <a:r>
              <a:rPr lang="en-US" altLang="zh-CN" sz="13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    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for 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k 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in </a:t>
            </a:r>
            <a:r>
              <a:rPr lang="en-US" altLang="zh-CN" sz="1300" dirty="0">
                <a:solidFill>
                  <a:srgbClr val="8888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range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3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2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):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        dot += Q_[k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j] * A_[k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</a:t>
            </a:r>
            <a:r>
              <a:rPr lang="en-US" altLang="zh-CN" sz="1300" dirty="0" err="1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elif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== dimension - </a:t>
            </a:r>
            <a:r>
              <a:rPr lang="en-US" altLang="zh-CN" sz="13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    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for 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k 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in </a:t>
            </a:r>
            <a:r>
              <a:rPr lang="en-US" altLang="zh-CN" sz="1300" dirty="0">
                <a:solidFill>
                  <a:srgbClr val="8888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range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3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2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):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        dot += Q_[dimension - </a:t>
            </a:r>
            <a:r>
              <a:rPr lang="en-US" altLang="zh-CN" sz="13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 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- k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j] * A_[dimension - </a:t>
            </a:r>
            <a:r>
              <a:rPr lang="en-US" altLang="zh-CN" sz="13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 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- k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R_[j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3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 = dot</a:t>
            </a: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return 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Q_</a:t>
            </a:r>
            <a:r>
              <a:rPr lang="en-US" altLang="zh-CN" sz="13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3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R_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18D2B59-0946-53D4-B1BE-71BC8CDB7EC3}"/>
              </a:ext>
            </a:extLst>
          </p:cNvPr>
          <p:cNvSpPr txBox="1"/>
          <p:nvPr/>
        </p:nvSpPr>
        <p:spPr>
          <a:xfrm>
            <a:off x="3869268" y="494776"/>
            <a:ext cx="2531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>
                <a:solidFill>
                  <a:srgbClr val="FFC000"/>
                </a:solidFill>
              </a:rPr>
              <a:t>banded.py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pic>
        <p:nvPicPr>
          <p:cNvPr id="6" name="音频 5">
            <a:extLst>
              <a:ext uri="{FF2B5EF4-FFF2-40B4-BE49-F238E27FC236}">
                <a16:creationId xmlns:a16="http://schemas.microsoft.com/office/drawing/2014/main" id="{715CB449-D1AC-819D-5B46-03098B165C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362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602"/>
    </mc:Choice>
    <mc:Fallback>
      <p:transition spd="slow" advTm="186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C24CC4-39CD-0063-BD53-A34EED75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Problem 1 .4</a:t>
            </a:r>
            <a:br>
              <a:rPr kumimoji="1" lang="en-US" altLang="zh-CN" dirty="0"/>
            </a:br>
            <a:br>
              <a:rPr kumimoji="1" lang="en-US" altLang="zh-CN" dirty="0"/>
            </a:br>
            <a:r>
              <a:rPr kumimoji="1" lang="en-US" altLang="zh-CN" dirty="0"/>
              <a:t>Result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0D11E3D-8BA1-7801-2314-74129EB67B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9268" y="1565876"/>
            <a:ext cx="6972300" cy="7112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85E4205-B215-C42A-5608-4F1B4BC729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9268" y="3106928"/>
            <a:ext cx="7061200" cy="6350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ADB99C18-6236-7664-37B5-8CB67FDE62CF}"/>
              </a:ext>
            </a:extLst>
          </p:cNvPr>
          <p:cNvSpPr txBox="1"/>
          <p:nvPr/>
        </p:nvSpPr>
        <p:spPr>
          <a:xfrm>
            <a:off x="3869267" y="2737596"/>
            <a:ext cx="3260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i="1" dirty="0" err="1"/>
              <a:t>numpy.linalg.eigvals</a:t>
            </a:r>
            <a:r>
              <a:rPr kumimoji="1" lang="en-US" altLang="zh-CN" i="1" dirty="0"/>
              <a:t>():</a:t>
            </a:r>
            <a:endParaRPr kumimoji="1" lang="zh-CN" altLang="en-US" i="1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37DE019-BA50-DEF9-E978-A3E867E799BC}"/>
              </a:ext>
            </a:extLst>
          </p:cNvPr>
          <p:cNvSpPr txBox="1"/>
          <p:nvPr/>
        </p:nvSpPr>
        <p:spPr>
          <a:xfrm>
            <a:off x="3869267" y="1190255"/>
            <a:ext cx="3260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i="1" dirty="0" err="1"/>
              <a:t>banded.qr_decomposition</a:t>
            </a:r>
            <a:r>
              <a:rPr kumimoji="1" lang="en-US" altLang="zh-CN" i="1" dirty="0"/>
              <a:t>():</a:t>
            </a:r>
            <a:endParaRPr kumimoji="1" lang="zh-CN" altLang="en-US" i="1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E7F44EF-562C-09BB-8C62-371856E14441}"/>
              </a:ext>
            </a:extLst>
          </p:cNvPr>
          <p:cNvSpPr txBox="1"/>
          <p:nvPr/>
        </p:nvSpPr>
        <p:spPr>
          <a:xfrm>
            <a:off x="3869267" y="4461127"/>
            <a:ext cx="610423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/>
              <a:t>The difference between the two results may be due to too few iterations</a:t>
            </a:r>
          </a:p>
        </p:txBody>
      </p:sp>
      <p:pic>
        <p:nvPicPr>
          <p:cNvPr id="16" name="音频 15">
            <a:extLst>
              <a:ext uri="{FF2B5EF4-FFF2-40B4-BE49-F238E27FC236}">
                <a16:creationId xmlns:a16="http://schemas.microsoft.com/office/drawing/2014/main" id="{80BBC3E2-119C-D6C0-9BF2-9AB6016471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882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196"/>
    </mc:Choice>
    <mc:Fallback>
      <p:transition spd="slow" advTm="22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C24CC4-39CD-0063-BD53-A34EED75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Problem 1 .5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8A4B9DC-D4CE-218B-0A5B-767B8643B0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3328" y="1646747"/>
            <a:ext cx="6166018" cy="3564505"/>
          </a:xfrm>
          <a:prstGeom prst="rect">
            <a:avLst/>
          </a:prstGeom>
        </p:spPr>
      </p:pic>
      <p:pic>
        <p:nvPicPr>
          <p:cNvPr id="7" name="音频 6">
            <a:extLst>
              <a:ext uri="{FF2B5EF4-FFF2-40B4-BE49-F238E27FC236}">
                <a16:creationId xmlns:a16="http://schemas.microsoft.com/office/drawing/2014/main" id="{C3146AB0-65CE-1584-7ED4-419B37B136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308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04"/>
    </mc:Choice>
    <mc:Fallback>
      <p:transition spd="slow" advTm="212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C24CC4-39CD-0063-BD53-A34EED75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Problem 1 .5</a:t>
            </a:r>
            <a:br>
              <a:rPr kumimoji="1" lang="en-US" altLang="zh-CN" dirty="0"/>
            </a:br>
            <a:br>
              <a:rPr kumimoji="1" lang="en-US" altLang="zh-CN" dirty="0"/>
            </a:br>
            <a:r>
              <a:rPr kumimoji="1" lang="en-US" altLang="zh-CN" dirty="0"/>
              <a:t>Code</a:t>
            </a:r>
            <a:endParaRPr kumimoji="1"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975951D-8B63-0033-3327-9C1111AC42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0"/>
            <a:ext cx="7315200" cy="6858000"/>
          </a:xfrm>
          <a:solidFill>
            <a:srgbClr val="2B2B2B"/>
          </a:solidFill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sz="12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import </a:t>
            </a:r>
            <a:r>
              <a:rPr lang="en-US" altLang="zh-CN" sz="12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numpy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en-US" altLang="zh-CN" sz="12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as 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</a:t>
            </a: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def </a:t>
            </a:r>
            <a:r>
              <a:rPr lang="en-US" altLang="zh-CN" sz="1200" dirty="0" err="1">
                <a:solidFill>
                  <a:srgbClr val="FFC66D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find_c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(k_</a:t>
            </a:r>
            <a:r>
              <a:rPr lang="en-US" altLang="zh-CN" sz="12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sigma_):</a:t>
            </a: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c_ = </a:t>
            </a:r>
            <a:r>
              <a:rPr lang="en-US" altLang="zh-CN" sz="12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np.zeros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(k_ + </a:t>
            </a:r>
            <a:r>
              <a:rPr lang="en-US" altLang="zh-CN" sz="12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</a:t>
            </a: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c_[</a:t>
            </a:r>
            <a:r>
              <a:rPr lang="en-US" altLang="zh-CN" sz="12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 = </a:t>
            </a:r>
            <a:r>
              <a:rPr lang="en-US" altLang="zh-CN" sz="12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br>
              <a:rPr lang="en-US" altLang="zh-CN" sz="12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2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for </a:t>
            </a:r>
            <a:r>
              <a:rPr lang="en-US" altLang="zh-CN" sz="12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en-US" altLang="zh-CN" sz="12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in </a:t>
            </a:r>
            <a:r>
              <a:rPr lang="en-US" altLang="zh-CN" sz="1200" dirty="0">
                <a:solidFill>
                  <a:srgbClr val="8888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range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2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sz="12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k_ + </a:t>
            </a:r>
            <a:r>
              <a:rPr lang="en-US" altLang="zh-CN" sz="12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):</a:t>
            </a: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c_[</a:t>
            </a:r>
            <a:r>
              <a:rPr lang="en-US" altLang="zh-CN" sz="12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 = </a:t>
            </a:r>
            <a:r>
              <a:rPr lang="en-US" altLang="zh-CN" sz="12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2 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* </a:t>
            </a:r>
            <a:r>
              <a:rPr lang="en-US" altLang="zh-CN" sz="12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np.cos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2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* </a:t>
            </a:r>
            <a:r>
              <a:rPr lang="en-US" altLang="zh-CN" sz="12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np.arccos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(sigma_))</a:t>
            </a: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2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return 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c_</a:t>
            </a: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def </a:t>
            </a:r>
            <a:r>
              <a:rPr lang="en-US" altLang="zh-CN" sz="1200" dirty="0" err="1">
                <a:solidFill>
                  <a:srgbClr val="FFC66D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chebyshev_polynomial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(A</a:t>
            </a:r>
            <a:r>
              <a:rPr lang="en-US" altLang="zh-CN" sz="12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n):</a:t>
            </a: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200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"""</a:t>
            </a:r>
            <a:br>
              <a:rPr lang="en-US" altLang="zh-CN" sz="1200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Chebyshev polynomial of a matrix A.</a:t>
            </a:r>
            <a:br>
              <a:rPr lang="en-US" altLang="zh-CN" sz="1200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200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200" b="1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:param</a:t>
            </a:r>
            <a:r>
              <a:rPr lang="en-US" altLang="zh-CN" sz="1200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A: a square matrix.</a:t>
            </a:r>
            <a:br>
              <a:rPr lang="en-US" altLang="zh-CN" sz="1200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200" b="1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:param</a:t>
            </a:r>
            <a:r>
              <a:rPr lang="en-US" altLang="zh-CN" sz="1200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n: the order of the Chebyshev polynomial.</a:t>
            </a:r>
            <a:br>
              <a:rPr lang="en-US" altLang="zh-CN" sz="1200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200" b="1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:return</a:t>
            </a:r>
            <a:r>
              <a:rPr lang="en-US" altLang="zh-CN" sz="1200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 the Chebyshev polynomial result of A.</a:t>
            </a:r>
            <a:br>
              <a:rPr lang="en-US" altLang="zh-CN" sz="1200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"""</a:t>
            </a:r>
            <a:br>
              <a:rPr lang="en-US" altLang="zh-CN" sz="1200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 = </a:t>
            </a:r>
            <a:r>
              <a:rPr lang="en-US" altLang="zh-CN" sz="12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np.eye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2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A.shape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[</a:t>
            </a:r>
            <a:r>
              <a:rPr lang="en-US" altLang="zh-CN" sz="12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])</a:t>
            </a: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2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if 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 == </a:t>
            </a:r>
            <a:r>
              <a:rPr lang="en-US" altLang="zh-CN" sz="12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</a:t>
            </a: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</a:t>
            </a:r>
            <a:r>
              <a:rPr lang="en-US" altLang="zh-CN" sz="12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return 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200" dirty="0" err="1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elif</a:t>
            </a:r>
            <a:r>
              <a:rPr lang="en-US" altLang="zh-CN" sz="12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 == </a:t>
            </a:r>
            <a:r>
              <a:rPr lang="en-US" altLang="zh-CN" sz="12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</a:t>
            </a: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</a:t>
            </a:r>
            <a:r>
              <a:rPr lang="en-US" altLang="zh-CN" sz="12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return 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A</a:t>
            </a: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2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else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</a:t>
            </a: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T_n_minus_2 = I</a:t>
            </a: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T_n_minus_1 = A</a:t>
            </a: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</a:t>
            </a:r>
            <a:r>
              <a:rPr lang="en-US" altLang="zh-CN" sz="12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for 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_ </a:t>
            </a:r>
            <a:r>
              <a:rPr lang="en-US" altLang="zh-CN" sz="12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in </a:t>
            </a:r>
            <a:r>
              <a:rPr lang="en-US" altLang="zh-CN" sz="1200" dirty="0">
                <a:solidFill>
                  <a:srgbClr val="8888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range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(n - </a:t>
            </a:r>
            <a:r>
              <a:rPr lang="en-US" altLang="zh-CN" sz="12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):</a:t>
            </a: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    </a:t>
            </a:r>
            <a:r>
              <a:rPr lang="en-US" altLang="zh-CN" sz="12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T_n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= </a:t>
            </a:r>
            <a:r>
              <a:rPr lang="en-US" altLang="zh-CN" sz="12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2 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* </a:t>
            </a:r>
            <a:r>
              <a:rPr lang="en-US" altLang="zh-CN" sz="12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A.dot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(T_n_minus_1) - T_n_minus_2</a:t>
            </a: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    T_n_minus_2</a:t>
            </a:r>
            <a:r>
              <a:rPr lang="en-US" altLang="zh-CN" sz="12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T_n_minus_1 = T_n_minus_1</a:t>
            </a:r>
            <a:r>
              <a:rPr lang="en-US" altLang="zh-CN" sz="12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2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T_n</a:t>
            </a: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</a:t>
            </a:r>
            <a:r>
              <a:rPr lang="en-US" altLang="zh-CN" sz="12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return </a:t>
            </a:r>
            <a:r>
              <a:rPr lang="en-US" altLang="zh-CN" sz="12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T_n</a:t>
            </a:r>
            <a:b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200" dirty="0">
                <a:solidFill>
                  <a:srgbClr val="8888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print</a:t>
            </a:r>
            <a:r>
              <a:rPr lang="en-US" altLang="zh-CN" sz="12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(result)</a:t>
            </a:r>
          </a:p>
        </p:txBody>
      </p:sp>
      <p:pic>
        <p:nvPicPr>
          <p:cNvPr id="9" name="音频 8">
            <a:extLst>
              <a:ext uri="{FF2B5EF4-FFF2-40B4-BE49-F238E27FC236}">
                <a16:creationId xmlns:a16="http://schemas.microsoft.com/office/drawing/2014/main" id="{47D97EA0-CA98-4F1A-02A6-D15CCA1827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648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617"/>
    </mc:Choice>
    <mc:Fallback>
      <p:transition spd="slow" advTm="586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C24CC4-39CD-0063-BD53-A34EED75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Problem 1 .5</a:t>
            </a:r>
            <a:br>
              <a:rPr kumimoji="1" lang="en-US" altLang="zh-CN" dirty="0"/>
            </a:br>
            <a:br>
              <a:rPr kumimoji="1" lang="en-US" altLang="zh-CN" dirty="0"/>
            </a:br>
            <a:r>
              <a:rPr kumimoji="1" lang="en-US" altLang="zh-CN" dirty="0"/>
              <a:t>Code</a:t>
            </a:r>
            <a:endParaRPr kumimoji="1"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975951D-8B63-0033-3327-9C1111AC42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0"/>
            <a:ext cx="7315200" cy="6128951"/>
          </a:xfrm>
          <a:solidFill>
            <a:srgbClr val="2B2B2B"/>
          </a:solidFill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def </a:t>
            </a:r>
            <a:r>
              <a:rPr lang="en-US" altLang="zh-CN" sz="1100" dirty="0" err="1">
                <a:solidFill>
                  <a:srgbClr val="FFC66D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chebyshev_sum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(sigma_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k_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epsilon_):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c_ =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find_c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(k_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sigma_)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sum_ = 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</a:t>
            </a:r>
            <a:b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for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in </a:t>
            </a:r>
            <a:r>
              <a:rPr lang="en-US" altLang="zh-CN" sz="1100" dirty="0">
                <a:solidFill>
                  <a:srgbClr val="8888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range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(k_ + 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):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sum_ += c_[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 *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chebyshev_polynomial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(epsilon_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return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sum_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if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__name__ == </a:t>
            </a:r>
            <a:r>
              <a:rPr lang="en-US" altLang="zh-CN" sz="1100" dirty="0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'__main__'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psi =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np.loadtxt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100" dirty="0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'</a:t>
            </a:r>
            <a:r>
              <a:rPr lang="en-US" altLang="zh-CN" sz="1100" dirty="0" err="1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random_vector.txt</a:t>
            </a:r>
            <a:r>
              <a:rPr lang="en-US" altLang="zh-CN" sz="1100" dirty="0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'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8888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float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central_diag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=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np.loadtxt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100" dirty="0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"</a:t>
            </a:r>
            <a:r>
              <a:rPr lang="en-US" altLang="zh-CN" sz="1100" dirty="0" err="1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central_diag.txt</a:t>
            </a:r>
            <a:r>
              <a:rPr lang="en-US" altLang="zh-CN" sz="1100" dirty="0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"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8888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float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up_diag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=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np.loadtxt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100" dirty="0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"</a:t>
            </a:r>
            <a:r>
              <a:rPr lang="en-US" altLang="zh-CN" sz="1100" dirty="0" err="1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up_diag.txt</a:t>
            </a:r>
            <a:r>
              <a:rPr lang="en-US" altLang="zh-CN" sz="1100" dirty="0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"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8888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float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# Construct and normalize H</a:t>
            </a:r>
            <a:b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H =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scipy.sparse.diags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([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up_diag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central_diag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up_diag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[-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])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e_max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= 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21.79048303</a:t>
            </a:r>
            <a:b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e_min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= -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21.79048303</a:t>
            </a:r>
            <a:b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H_normalized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= (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2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* H - (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e_max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+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e_min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 *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np.eye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H.shape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[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])) / (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e_max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-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e_min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# Calculate the normalization constant D</a:t>
            </a:r>
            <a:b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P_norm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=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chebyshev_sum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22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np.array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([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]))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P =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chebyshev_sum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22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H_normalized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 /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P_norm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# Calculate the normalized psi</a:t>
            </a:r>
            <a:b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psi_normalized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= psi /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np.sqrt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np.dot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(psi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psi))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# Calculate the final result</a:t>
            </a:r>
            <a:b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result =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np.dot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psi_normalized.T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np.dot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(P</a:t>
            </a:r>
            <a:r>
              <a:rPr lang="en-US" altLang="zh-CN" sz="1100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sz="1100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psi_normalized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))</a:t>
            </a:r>
            <a:b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sz="1100" dirty="0">
                <a:solidFill>
                  <a:srgbClr val="8888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print</a:t>
            </a:r>
            <a:r>
              <a:rPr lang="en-US" altLang="zh-CN" sz="1100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(result)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6943E86-B511-2E44-36DD-E5CC455CEF78}"/>
              </a:ext>
            </a:extLst>
          </p:cNvPr>
          <p:cNvSpPr txBox="1"/>
          <p:nvPr/>
        </p:nvSpPr>
        <p:spPr>
          <a:xfrm>
            <a:off x="3869268" y="6265214"/>
            <a:ext cx="61042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SimHei" panose="02010609060101010101" pitchFamily="49" charset="-122"/>
                <a:ea typeface="SimHei" panose="02010609060101010101" pitchFamily="49" charset="-122"/>
              </a:rPr>
              <a:t>Result:0.07096450778976128</a:t>
            </a:r>
            <a:endParaRPr lang="zh-CN" altLang="en-US" sz="24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6" name="音频 5">
            <a:extLst>
              <a:ext uri="{FF2B5EF4-FFF2-40B4-BE49-F238E27FC236}">
                <a16:creationId xmlns:a16="http://schemas.microsoft.com/office/drawing/2014/main" id="{8DAED7BF-2117-FB0D-F6B9-037FB8F678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51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546"/>
    </mc:Choice>
    <mc:Fallback>
      <p:transition spd="slow" advTm="725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C24CC4-39CD-0063-BD53-A34EED75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Problem 1 .1</a:t>
            </a:r>
            <a:endParaRPr kumimoji="1" lang="zh-CN" altLang="en-US" dirty="0"/>
          </a:p>
        </p:txBody>
      </p:sp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8491D206-0CC7-F3FC-F00B-81F69B2C33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868738" y="1632951"/>
            <a:ext cx="7315200" cy="3582572"/>
          </a:xfrm>
        </p:spPr>
      </p:pic>
      <p:pic>
        <p:nvPicPr>
          <p:cNvPr id="23" name="音频 22">
            <a:extLst>
              <a:ext uri="{FF2B5EF4-FFF2-40B4-BE49-F238E27FC236}">
                <a16:creationId xmlns:a16="http://schemas.microsoft.com/office/drawing/2014/main" id="{52CF905D-B777-6FF5-F318-8BF9C54F21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881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716"/>
    </mc:Choice>
    <mc:Fallback>
      <p:transition spd="slow" advTm="537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C24CC4-39CD-0063-BD53-A34EED75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Problem 1 .1</a:t>
            </a:r>
            <a:br>
              <a:rPr kumimoji="1" lang="en-US" altLang="zh-CN" dirty="0"/>
            </a:br>
            <a:br>
              <a:rPr kumimoji="1" lang="en-US" altLang="zh-CN" dirty="0"/>
            </a:br>
            <a:r>
              <a:rPr kumimoji="1" lang="en-US" altLang="zh-CN" dirty="0"/>
              <a:t>Code</a:t>
            </a:r>
            <a:endParaRPr kumimoji="1"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975951D-8B63-0033-3327-9C1111AC42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-1"/>
            <a:ext cx="7315200" cy="6858001"/>
          </a:xfrm>
          <a:solidFill>
            <a:srgbClr val="2B2B2B"/>
          </a:solidFill>
        </p:spPr>
        <p:txBody>
          <a:bodyPr>
            <a:normAutofit fontScale="55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import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numpy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as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from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matplotlib 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import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pyplot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as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plt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def </a:t>
            </a:r>
            <a:r>
              <a:rPr lang="en-US" altLang="zh-CN" dirty="0" err="1">
                <a:solidFill>
                  <a:srgbClr val="FFC66D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chebyshev_t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(n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x):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return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np.cos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(n *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np.arccos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(x))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def </a:t>
            </a:r>
            <a:r>
              <a:rPr lang="en-US" altLang="zh-CN" dirty="0" err="1">
                <a:solidFill>
                  <a:srgbClr val="FFC66D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chebyshev_sum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(sigma_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k_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epsilon_):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"""</a:t>
            </a:r>
            <a:b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Calculate the linear combination of Chebyshev polynomials</a:t>
            </a:r>
            <a:b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b="1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:param</a:t>
            </a: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sigma_: A constant parameter for the Chebyshev polynomials sum.</a:t>
            </a:r>
            <a:b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b="1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:param</a:t>
            </a: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k_: An integer represents the order of the Chebyshev polynomials sum</a:t>
            </a:r>
            <a:b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b="1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:param</a:t>
            </a: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epsilon_: An array of variables</a:t>
            </a:r>
            <a:b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b="1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:return</a:t>
            </a: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 The sum of the Chebyshev polynomials</a:t>
            </a:r>
            <a:b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"""</a:t>
            </a:r>
            <a:b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sum_ =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np.ones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epsilon_.shape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[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])  </a:t>
            </a:r>
            <a:r>
              <a:rPr lang="en-US" altLang="zh-CN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# n=0</a:t>
            </a:r>
            <a:br>
              <a:rPr lang="en-US" altLang="zh-CN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for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in </a:t>
            </a:r>
            <a:r>
              <a:rPr lang="en-US" altLang="zh-CN" dirty="0">
                <a:solidFill>
                  <a:srgbClr val="8888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range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k_ + 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):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sum_ += 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2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*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np.cos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*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np.arccos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(sigma_)) *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chebyshev_t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epsilon_)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return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sum_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def </a:t>
            </a:r>
            <a:r>
              <a:rPr lang="en-US" altLang="zh-CN" dirty="0" err="1">
                <a:solidFill>
                  <a:srgbClr val="FFC66D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chebyshev_sum_norm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(sigma_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k_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epsilon_):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p_ =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chebyshev_sum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(sigma_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k_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epsilon_)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norm_ =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chebyshev_sum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(sigma_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k_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np.array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([sigma_]))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return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p_ / norm_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if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__name__ == </a:t>
            </a:r>
            <a:r>
              <a:rPr lang="en-US" altLang="zh-CN" dirty="0">
                <a:solidFill>
                  <a:srgbClr val="6A8759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'__main__'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e =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np.linspace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(-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200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y =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chebyshev_sum_norm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22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e)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plt.plot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(e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y)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plt.show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()</a:t>
            </a:r>
          </a:p>
        </p:txBody>
      </p:sp>
      <p:pic>
        <p:nvPicPr>
          <p:cNvPr id="10" name="音频 9">
            <a:extLst>
              <a:ext uri="{FF2B5EF4-FFF2-40B4-BE49-F238E27FC236}">
                <a16:creationId xmlns:a16="http://schemas.microsoft.com/office/drawing/2014/main" id="{41D632DB-2294-5D29-524F-8F133C4DA3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520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882"/>
    </mc:Choice>
    <mc:Fallback>
      <p:transition spd="slow" advTm="1228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5AF6A4-E54A-34F9-BF9D-C2A88C76E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Problem 1 .1</a:t>
            </a:r>
            <a:br>
              <a:rPr kumimoji="1" lang="en-US" altLang="zh-CN" dirty="0"/>
            </a:br>
            <a:br>
              <a:rPr kumimoji="1" lang="en-US" altLang="zh-CN" dirty="0"/>
            </a:br>
            <a:r>
              <a:rPr kumimoji="1" lang="en-US" altLang="zh-CN" dirty="0"/>
              <a:t>Result</a:t>
            </a:r>
            <a:endParaRPr kumimoji="1" lang="zh-CN" altLang="en-US" dirty="0"/>
          </a:p>
        </p:txBody>
      </p:sp>
      <p:pic>
        <p:nvPicPr>
          <p:cNvPr id="13" name="内容占位符 12">
            <a:extLst>
              <a:ext uri="{FF2B5EF4-FFF2-40B4-BE49-F238E27FC236}">
                <a16:creationId xmlns:a16="http://schemas.microsoft.com/office/drawing/2014/main" id="{E093F001-10DC-ED42-D1A8-807418EF73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756537" y="1276157"/>
            <a:ext cx="5740915" cy="4305686"/>
          </a:xfrm>
        </p:spPr>
      </p:pic>
      <p:pic>
        <p:nvPicPr>
          <p:cNvPr id="18" name="音频 17">
            <a:extLst>
              <a:ext uri="{FF2B5EF4-FFF2-40B4-BE49-F238E27FC236}">
                <a16:creationId xmlns:a16="http://schemas.microsoft.com/office/drawing/2014/main" id="{CB823417-86E4-30C3-DAEF-8E20ABC1A7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568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88"/>
    </mc:Choice>
    <mc:Fallback>
      <p:transition spd="slow" advTm="87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C24CC4-39CD-0063-BD53-A34EED75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Problem 1 .2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C778907-DCD4-73FB-2B74-4C82CF41F1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3328" y="1642478"/>
            <a:ext cx="6166019" cy="3582571"/>
          </a:xfrm>
          <a:prstGeom prst="rect">
            <a:avLst/>
          </a:prstGeom>
        </p:spPr>
      </p:pic>
      <p:pic>
        <p:nvPicPr>
          <p:cNvPr id="8" name="音频 7">
            <a:extLst>
              <a:ext uri="{FF2B5EF4-FFF2-40B4-BE49-F238E27FC236}">
                <a16:creationId xmlns:a16="http://schemas.microsoft.com/office/drawing/2014/main" id="{E871077B-1C44-40C6-C5A8-13330C95AC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630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547"/>
    </mc:Choice>
    <mc:Fallback>
      <p:transition spd="slow" advTm="445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C24CC4-39CD-0063-BD53-A34EED75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Problem 1 .2</a:t>
            </a:r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2481D19-08BD-65D0-1D45-CE4F94AF36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3983" y="1428351"/>
            <a:ext cx="7994363" cy="4001298"/>
          </a:xfrm>
          <a:prstGeom prst="rect">
            <a:avLst/>
          </a:prstGeom>
        </p:spPr>
      </p:pic>
      <p:pic>
        <p:nvPicPr>
          <p:cNvPr id="11" name="音频 10">
            <a:extLst>
              <a:ext uri="{FF2B5EF4-FFF2-40B4-BE49-F238E27FC236}">
                <a16:creationId xmlns:a16="http://schemas.microsoft.com/office/drawing/2014/main" id="{F5A29272-00F9-1050-D54C-C307FDCD06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073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489"/>
    </mc:Choice>
    <mc:Fallback>
      <p:transition spd="slow" advTm="484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C24CC4-39CD-0063-BD53-A34EED75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Problem 1 .2</a:t>
            </a:r>
            <a:endParaRPr kumimoji="1" lang="zh-CN" altLang="en-US" dirty="0"/>
          </a:p>
        </p:txBody>
      </p:sp>
      <p:pic>
        <p:nvPicPr>
          <p:cNvPr id="7" name="音频 6">
            <a:extLst>
              <a:ext uri="{FF2B5EF4-FFF2-40B4-BE49-F238E27FC236}">
                <a16:creationId xmlns:a16="http://schemas.microsoft.com/office/drawing/2014/main" id="{E79612E1-4BFB-26FE-0CBA-0D1F6B059C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8D53D86-1831-E5AC-1FDB-EED3A9B862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6414" y="1158897"/>
            <a:ext cx="7136885" cy="4540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362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745"/>
    </mc:Choice>
    <mc:Fallback>
      <p:transition spd="slow" advTm="937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C24CC4-39CD-0063-BD53-A34EED75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Problem 1 .3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B445EE6-0BDB-CA93-F2F5-5CE3913C24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3328" y="2601815"/>
            <a:ext cx="6166018" cy="1645225"/>
          </a:xfrm>
          <a:prstGeom prst="rect">
            <a:avLst/>
          </a:prstGeom>
        </p:spPr>
      </p:pic>
      <p:pic>
        <p:nvPicPr>
          <p:cNvPr id="7" name="音频 6">
            <a:extLst>
              <a:ext uri="{FF2B5EF4-FFF2-40B4-BE49-F238E27FC236}">
                <a16:creationId xmlns:a16="http://schemas.microsoft.com/office/drawing/2014/main" id="{F37C0744-D475-F4EE-40BB-8A1E15319C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607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12"/>
    </mc:Choice>
    <mc:Fallback>
      <p:transition spd="slow" advTm="130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C24CC4-39CD-0063-BD53-A34EED75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Problem 1 .3</a:t>
            </a:r>
            <a:br>
              <a:rPr kumimoji="1" lang="en-US" altLang="zh-CN" dirty="0"/>
            </a:br>
            <a:br>
              <a:rPr kumimoji="1" lang="en-US" altLang="zh-CN" dirty="0"/>
            </a:br>
            <a:r>
              <a:rPr kumimoji="1" lang="en-US" altLang="zh-CN" dirty="0"/>
              <a:t>Code</a:t>
            </a:r>
            <a:endParaRPr kumimoji="1"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975951D-8B63-0033-3327-9C1111AC42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0"/>
            <a:ext cx="7315200" cy="6858000"/>
          </a:xfrm>
          <a:solidFill>
            <a:srgbClr val="2B2B2B"/>
          </a:solidFill>
        </p:spPr>
        <p:txBody>
          <a:bodyPr>
            <a:normAutofit fontScale="55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import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numpy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as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from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matplotlib 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import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pyplot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as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plt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from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mid_prob_1_1 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import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chebyshev_sum_norm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def </a:t>
            </a:r>
            <a:r>
              <a:rPr lang="en-US" altLang="zh-CN" dirty="0" err="1">
                <a:solidFill>
                  <a:srgbClr val="FFC66D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find_c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(k_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sigma_):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c_ =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np.zeros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(k_ + 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c_[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 = 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b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for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in </a:t>
            </a:r>
            <a:r>
              <a:rPr lang="en-US" altLang="zh-CN" dirty="0">
                <a:solidFill>
                  <a:srgbClr val="8888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range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k_ + 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):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c_[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 = 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2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*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np.cos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*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np.arccos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(sigma_))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return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c_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def </a:t>
            </a:r>
            <a:r>
              <a:rPr lang="en-US" altLang="zh-CN" dirty="0" err="1">
                <a:solidFill>
                  <a:srgbClr val="FFC66D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chebyshev_sum_pref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(sigma_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k_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epsilon_):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"""</a:t>
            </a:r>
            <a:b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Calculate the linear combination of Chebyshev polynomials based on the </a:t>
            </a:r>
            <a:r>
              <a:rPr lang="en-US" altLang="zh-CN" i="1" dirty="0" err="1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Clenshaw</a:t>
            </a: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algorithm.</a:t>
            </a:r>
            <a:b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b="1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:param</a:t>
            </a: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sigma_: A constant parameter for the Chebyshev polynomials sum.</a:t>
            </a:r>
            <a:b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b="1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:param</a:t>
            </a: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k_: An integer represents the order of the Chebyshev polynomials sum</a:t>
            </a:r>
            <a:b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b="1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:param</a:t>
            </a: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epsilon_: An array of variables</a:t>
            </a:r>
            <a:b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b="1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:return</a:t>
            </a: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: The sum of the Chebyshev polynomials</a:t>
            </a:r>
            <a:b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"""</a:t>
            </a:r>
            <a:b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i="1" dirty="0">
                <a:solidFill>
                  <a:srgbClr val="629755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c_ =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find_c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(k_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sigma_)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N_ =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c_.shape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[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 - 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b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b_ =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np.zeros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((N_ + 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epsilon_.shape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[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]))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b_[N_].fill(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b_[N_ - 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].fill(c_[N_])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for 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in </a:t>
            </a:r>
            <a:r>
              <a:rPr lang="en-US" altLang="zh-CN" dirty="0">
                <a:solidFill>
                  <a:srgbClr val="8888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range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(N_ - 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,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-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):</a:t>
            </a:r>
            <a:b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    b_[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- 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 = 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2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* epsilon_ * b_[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 - b_[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+ 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 + c_[</a:t>
            </a:r>
            <a:r>
              <a:rPr lang="en-US" altLang="zh-CN" dirty="0" err="1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  </a:t>
            </a:r>
            <a:r>
              <a:rPr lang="en-US" altLang="zh-CN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# Operate to the whole array</a:t>
            </a:r>
            <a:br>
              <a:rPr lang="en-US" altLang="zh-CN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br>
              <a:rPr lang="en-US" altLang="zh-CN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dirty="0">
                <a:solidFill>
                  <a:srgbClr val="808080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    </a:t>
            </a:r>
            <a:r>
              <a:rPr lang="en-US" altLang="zh-CN" dirty="0">
                <a:solidFill>
                  <a:srgbClr val="CC7832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return 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epsilon_ * b_[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 - b_[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 + c_[</a:t>
            </a:r>
            <a:r>
              <a:rPr lang="en-US" altLang="zh-CN" dirty="0">
                <a:solidFill>
                  <a:srgbClr val="6897BB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0</a:t>
            </a:r>
            <a:r>
              <a:rPr lang="en-US" altLang="zh-CN" dirty="0">
                <a:solidFill>
                  <a:srgbClr val="A9B7C6"/>
                </a:solidFill>
                <a:effectLst/>
                <a:highlight>
                  <a:srgbClr val="2B2B2B"/>
                </a:highlight>
                <a:latin typeface="SimHei" panose="02010609060101010101" pitchFamily="49" charset="-122"/>
                <a:ea typeface="SimHei" panose="02010609060101010101" pitchFamily="49" charset="-122"/>
              </a:rPr>
              <a:t>]</a:t>
            </a:r>
          </a:p>
        </p:txBody>
      </p:sp>
      <p:pic>
        <p:nvPicPr>
          <p:cNvPr id="5" name="音频 4">
            <a:extLst>
              <a:ext uri="{FF2B5EF4-FFF2-40B4-BE49-F238E27FC236}">
                <a16:creationId xmlns:a16="http://schemas.microsoft.com/office/drawing/2014/main" id="{1CD3A568-517F-E44F-FA6D-462A21B9CB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251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020"/>
    </mc:Choice>
    <mc:Fallback>
      <p:transition spd="slow" advTm="64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框架">
  <a:themeElements>
    <a:clrScheme name="框架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框架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框架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{325C6740-83B7-244A-9CDA-68D2D0CB729A}tf10001124</Template>
  <TotalTime>516</TotalTime>
  <Words>2351</Words>
  <Application>Microsoft Macintosh PowerPoint</Application>
  <PresentationFormat>宽屏</PresentationFormat>
  <Paragraphs>36</Paragraphs>
  <Slides>19</Slides>
  <Notes>1</Notes>
  <HiddenSlides>0</HiddenSlides>
  <MMClips>18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4" baseType="lpstr">
      <vt:lpstr>等线</vt:lpstr>
      <vt:lpstr>SimHei</vt:lpstr>
      <vt:lpstr>Corbel</vt:lpstr>
      <vt:lpstr>Wingdings 2</vt:lpstr>
      <vt:lpstr>框架</vt:lpstr>
      <vt:lpstr>PHY2505 Midterm</vt:lpstr>
      <vt:lpstr>Problem 1 .1</vt:lpstr>
      <vt:lpstr>Problem 1 .1  Code</vt:lpstr>
      <vt:lpstr>Problem 1 .1  Result</vt:lpstr>
      <vt:lpstr>Problem 1 .2</vt:lpstr>
      <vt:lpstr>Problem 1 .2</vt:lpstr>
      <vt:lpstr>Problem 1 .2</vt:lpstr>
      <vt:lpstr>Problem 1 .3</vt:lpstr>
      <vt:lpstr>Problem 1 .3  Code</vt:lpstr>
      <vt:lpstr>Problem 1 .3  Code</vt:lpstr>
      <vt:lpstr>Problem 1 .3  Result</vt:lpstr>
      <vt:lpstr>Problem 1 .4</vt:lpstr>
      <vt:lpstr>Problem 1 .4  Code</vt:lpstr>
      <vt:lpstr>Problem 1 .4  Code</vt:lpstr>
      <vt:lpstr>Problem 1 .4  Code</vt:lpstr>
      <vt:lpstr>Problem 1 .4  Result</vt:lpstr>
      <vt:lpstr>Problem 1 .5</vt:lpstr>
      <vt:lpstr>Problem 1 .5  Code</vt:lpstr>
      <vt:lpstr>Problem 1 .5  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Midterm Presentation</dc:title>
  <dc:creator>Albert Wang</dc:creator>
  <cp:lastModifiedBy>Albert Wang</cp:lastModifiedBy>
  <cp:revision>65</cp:revision>
  <dcterms:created xsi:type="dcterms:W3CDTF">2024-04-14T08:37:48Z</dcterms:created>
  <dcterms:modified xsi:type="dcterms:W3CDTF">2024-04-14T17:14:07Z</dcterms:modified>
</cp:coreProperties>
</file>

<file path=docProps/thumbnail.jpeg>
</file>